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32"/>
  </p:notesMasterIdLst>
  <p:sldIdLst>
    <p:sldId id="257" r:id="rId2"/>
    <p:sldId id="380" r:id="rId3"/>
    <p:sldId id="379" r:id="rId4"/>
    <p:sldId id="349" r:id="rId5"/>
    <p:sldId id="356" r:id="rId6"/>
    <p:sldId id="357" r:id="rId7"/>
    <p:sldId id="367" r:id="rId8"/>
    <p:sldId id="366" r:id="rId9"/>
    <p:sldId id="368" r:id="rId10"/>
    <p:sldId id="365" r:id="rId11"/>
    <p:sldId id="378" r:id="rId12"/>
    <p:sldId id="381" r:id="rId13"/>
    <p:sldId id="382" r:id="rId14"/>
    <p:sldId id="313" r:id="rId15"/>
    <p:sldId id="314" r:id="rId16"/>
    <p:sldId id="377" r:id="rId17"/>
    <p:sldId id="290" r:id="rId18"/>
    <p:sldId id="383" r:id="rId19"/>
    <p:sldId id="286" r:id="rId20"/>
    <p:sldId id="291" r:id="rId21"/>
    <p:sldId id="292" r:id="rId22"/>
    <p:sldId id="297" r:id="rId23"/>
    <p:sldId id="376" r:id="rId24"/>
    <p:sldId id="341" r:id="rId25"/>
    <p:sldId id="335" r:id="rId26"/>
    <p:sldId id="330" r:id="rId27"/>
    <p:sldId id="331" r:id="rId28"/>
    <p:sldId id="384" r:id="rId29"/>
    <p:sldId id="339" r:id="rId30"/>
    <p:sldId id="3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5" autoAdjust="0"/>
    <p:restoredTop sz="80835" autoAdjust="0"/>
  </p:normalViewPr>
  <p:slideViewPr>
    <p:cSldViewPr snapToGrid="0" snapToObjects="1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1C8C0-9857-494A-B990-C44399377C7D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1972D-23F4-8C4E-B8A3-6E483ED3F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7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5">
            <a:extLst>
              <a:ext uri="{FF2B5EF4-FFF2-40B4-BE49-F238E27FC236}">
                <a16:creationId xmlns:a16="http://schemas.microsoft.com/office/drawing/2014/main" id="{BFE893B9-E5B6-0548-A22B-DD498E6D99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3000"/>
              </a:lnSpc>
            </a:pPr>
            <a:fld id="{8737E7ED-7BC3-8F47-AAB4-736F98EAB417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3000"/>
                </a:lnSpc>
              </a:pPr>
              <a:t>18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6F01D89D-A841-5F47-98BA-D73648B3D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0DEB6C85-228E-4047-AD36-892FF0294A6E}"/>
              </a:ext>
            </a:extLst>
          </p:cNvPr>
          <p:cNvSpPr txBox="1">
            <a:spLocks noChangeArrowheads="1"/>
          </p:cNvSpPr>
          <p:nvPr>
            <p:ph type="body"/>
          </p:nvPr>
        </p:nvSpPr>
        <p:spPr>
          <a:xfrm>
            <a:off x="777875" y="4776788"/>
            <a:ext cx="6188075" cy="4495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08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5">
            <a:extLst>
              <a:ext uri="{FF2B5EF4-FFF2-40B4-BE49-F238E27FC236}">
                <a16:creationId xmlns:a16="http://schemas.microsoft.com/office/drawing/2014/main" id="{BFE893B9-E5B6-0548-A22B-DD498E6D99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3000"/>
              </a:lnSpc>
            </a:pPr>
            <a:fld id="{8737E7ED-7BC3-8F47-AAB4-736F98EAB417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3000"/>
                </a:lnSpc>
              </a:pPr>
              <a:t>19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6F01D89D-A841-5F47-98BA-D73648B3D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0DEB6C85-228E-4047-AD36-892FF0294A6E}"/>
              </a:ext>
            </a:extLst>
          </p:cNvPr>
          <p:cNvSpPr txBox="1">
            <a:spLocks noChangeArrowheads="1"/>
          </p:cNvSpPr>
          <p:nvPr>
            <p:ph type="body"/>
          </p:nvPr>
        </p:nvSpPr>
        <p:spPr>
          <a:xfrm>
            <a:off x="777875" y="4776788"/>
            <a:ext cx="6188075" cy="4495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31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5">
            <a:extLst>
              <a:ext uri="{FF2B5EF4-FFF2-40B4-BE49-F238E27FC236}">
                <a16:creationId xmlns:a16="http://schemas.microsoft.com/office/drawing/2014/main" id="{BFE893B9-E5B6-0548-A22B-DD498E6D99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93000"/>
              </a:lnSpc>
            </a:pPr>
            <a:fld id="{8737E7ED-7BC3-8F47-AAB4-736F98EAB417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3000"/>
                </a:lnSpc>
              </a:pPr>
              <a:t>30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6F01D89D-A841-5F47-98BA-D73648B3D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3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0DEB6C85-228E-4047-AD36-892FF0294A6E}"/>
              </a:ext>
            </a:extLst>
          </p:cNvPr>
          <p:cNvSpPr txBox="1">
            <a:spLocks noChangeArrowheads="1"/>
          </p:cNvSpPr>
          <p:nvPr>
            <p:ph type="body"/>
          </p:nvPr>
        </p:nvSpPr>
        <p:spPr>
          <a:xfrm>
            <a:off x="777875" y="4776788"/>
            <a:ext cx="6188075" cy="4495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3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0E4B-CC3D-B74E-A2B6-A75B4ABE783A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404A5-0FB7-A545-AE6F-D13AB78197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.bruintech.org/wp-content/uploads/2018/01/learn-python3-the-hard-way-jul-4-2017.pdf" TargetMode="External"/><Relationship Id="rId2" Type="http://schemas.openxmlformats.org/officeDocument/2006/relationships/hyperlink" Target="http://greenteapress.com/thinkpython2/thinkpython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ngHuanLee/SJSU_MSDA_Python/" TargetMode="External"/><Relationship Id="rId5" Type="http://schemas.openxmlformats.org/officeDocument/2006/relationships/hyperlink" Target="https://goo.gl/bsh31Y" TargetMode="External"/><Relationship Id="rId4" Type="http://schemas.openxmlformats.org/officeDocument/2006/relationships/hyperlink" Target="https://doc.lagout.org/programmation/python/Data%20Structures%20and%20Algorithms%20in%20Python%20%5bGoodrich,%20Tamassia%20&amp;%20Goldwasser%202013-03-18%5d.pd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1216526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Python Tutorial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Lecture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Start to write a Python program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2569" y="4395707"/>
            <a:ext cx="45588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rgbClr val="800000"/>
              </a:buClr>
            </a:pPr>
            <a:r>
              <a:rPr lang="en-US" sz="2400" dirty="0">
                <a:solidFill>
                  <a:schemeClr val="accent1"/>
                </a:solidFill>
              </a:rPr>
              <a:t>For SJSU MSDA Students</a:t>
            </a:r>
          </a:p>
          <a:p>
            <a:pPr algn="ctr">
              <a:spcAft>
                <a:spcPts val="600"/>
              </a:spcAft>
              <a:buClr>
                <a:srgbClr val="800000"/>
              </a:buClr>
            </a:pPr>
            <a:r>
              <a:rPr lang="en-US" sz="2400" dirty="0">
                <a:solidFill>
                  <a:schemeClr val="accent1"/>
                </a:solidFill>
              </a:rPr>
              <a:t>Jerry Lee</a:t>
            </a:r>
          </a:p>
          <a:p>
            <a:pPr algn="ctr">
              <a:spcAft>
                <a:spcPts val="600"/>
              </a:spcAft>
              <a:buClr>
                <a:srgbClr val="800000"/>
              </a:buClr>
            </a:pPr>
            <a:r>
              <a:rPr lang="en-US" sz="2400" dirty="0">
                <a:solidFill>
                  <a:schemeClr val="accent1"/>
                </a:solidFill>
              </a:rPr>
              <a:t>9/22/2018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Installing Python Packages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344341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After installing IDLE, Python shell is available and it comes with the standard library, which has many of the useful modules and functions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Should you need to install additional Python libraries, called packages, you need to open a terminal: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On Mac, in Finder, go to Applications, then Utilities, click on Terminal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On Windows, click Start, enter “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cmd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” in the Run Command window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In the terminal, run the following command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pip3 install &lt;package&gt;	# on Mac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pip install &lt;package&gt;	# on Windows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For example, if you want to install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numpy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package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pip3 install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numpy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		# on Mac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pip install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numpy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		# </a:t>
            </a: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on Windows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041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Installing PyCharm IDE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344341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PyCharm [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  <a:hlinkClick r:id="rId2"/>
              </a:rPr>
              <a:t>Download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]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5E532-A202-BA47-A3BC-EF94A2E8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58" y="1780766"/>
            <a:ext cx="7848066" cy="4641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FE15E-9473-A043-8161-4ABF471FD13E}"/>
              </a:ext>
            </a:extLst>
          </p:cNvPr>
          <p:cNvSpPr txBox="1"/>
          <p:nvPr/>
        </p:nvSpPr>
        <p:spPr bwMode="auto">
          <a:xfrm>
            <a:off x="5225143" y="3294259"/>
            <a:ext cx="1426994" cy="40011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Coding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7D1F0-056B-E341-802E-A0B81EB3F770}"/>
              </a:ext>
            </a:extLst>
          </p:cNvPr>
          <p:cNvSpPr txBox="1"/>
          <p:nvPr/>
        </p:nvSpPr>
        <p:spPr bwMode="auto">
          <a:xfrm>
            <a:off x="826760" y="3609945"/>
            <a:ext cx="1468672" cy="40011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File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D0C03-CA16-3649-B901-6BAD4C927E64}"/>
              </a:ext>
            </a:extLst>
          </p:cNvPr>
          <p:cNvSpPr txBox="1"/>
          <p:nvPr/>
        </p:nvSpPr>
        <p:spPr bwMode="auto">
          <a:xfrm>
            <a:off x="3126886" y="5351659"/>
            <a:ext cx="2898550" cy="40011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Output and debug control</a:t>
            </a:r>
          </a:p>
        </p:txBody>
      </p:sp>
    </p:spTree>
    <p:extLst>
      <p:ext uri="{BB962C8B-B14F-4D97-AF65-F5344CB8AC3E}">
        <p14:creationId xmlns:p14="http://schemas.microsoft.com/office/powerpoint/2010/main" val="199548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How to analyze a program?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09358" y="1300748"/>
            <a:ext cx="64252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defTabSz="91440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Break down programs into parts</a:t>
            </a:r>
          </a:p>
          <a:p>
            <a:pPr marL="29210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1"/>
                </a:solidFill>
              </a:rPr>
              <a:t>1. import</a:t>
            </a:r>
          </a:p>
          <a:p>
            <a:pPr marL="29210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1"/>
                </a:solidFill>
              </a:rPr>
              <a:t>2. functions and classes</a:t>
            </a:r>
          </a:p>
          <a:p>
            <a:pPr marL="29210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1"/>
                </a:solidFill>
              </a:rPr>
              <a:t>3. main function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056CAB-FB20-1343-86B3-1C01C1419D6D}"/>
              </a:ext>
            </a:extLst>
          </p:cNvPr>
          <p:cNvSpPr/>
          <p:nvPr/>
        </p:nvSpPr>
        <p:spPr>
          <a:xfrm>
            <a:off x="1840086" y="3510844"/>
            <a:ext cx="2664181" cy="291253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48E62-306D-3C48-8280-1B8A9846C4FB}"/>
              </a:ext>
            </a:extLst>
          </p:cNvPr>
          <p:cNvSpPr txBox="1"/>
          <p:nvPr/>
        </p:nvSpPr>
        <p:spPr bwMode="auto">
          <a:xfrm>
            <a:off x="1840086" y="3147407"/>
            <a:ext cx="1651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Main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4ED59-8569-E64F-B5A5-DA115DCDD1E8}"/>
              </a:ext>
            </a:extLst>
          </p:cNvPr>
          <p:cNvSpPr txBox="1"/>
          <p:nvPr/>
        </p:nvSpPr>
        <p:spPr bwMode="auto">
          <a:xfrm>
            <a:off x="1991191" y="3668777"/>
            <a:ext cx="190468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92100" marR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Code</a:t>
            </a: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R1 =  func1(x)</a:t>
            </a: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R2 = func2(y)</a:t>
            </a: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292100" marR="0" indent="-2809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Return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A54AA7-0378-C64D-A1F5-3ACF8F91D2F9}"/>
              </a:ext>
            </a:extLst>
          </p:cNvPr>
          <p:cNvSpPr/>
          <p:nvPr/>
        </p:nvSpPr>
        <p:spPr>
          <a:xfrm>
            <a:off x="5401733" y="2997200"/>
            <a:ext cx="2240845" cy="129586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67C6E-4E9C-D148-8C8A-DC926858B0BF}"/>
              </a:ext>
            </a:extLst>
          </p:cNvPr>
          <p:cNvSpPr txBox="1"/>
          <p:nvPr/>
        </p:nvSpPr>
        <p:spPr bwMode="auto">
          <a:xfrm>
            <a:off x="5604934" y="2615680"/>
            <a:ext cx="20185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ef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func1(x):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3A39B-9041-AF48-BFBE-59631920762F}"/>
              </a:ext>
            </a:extLst>
          </p:cNvPr>
          <p:cNvSpPr txBox="1"/>
          <p:nvPr/>
        </p:nvSpPr>
        <p:spPr bwMode="auto">
          <a:xfrm>
            <a:off x="5408083" y="3174984"/>
            <a:ext cx="21002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Do something</a:t>
            </a:r>
          </a:p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Return value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696BED-016F-F04D-B2B0-756196A02760}"/>
              </a:ext>
            </a:extLst>
          </p:cNvPr>
          <p:cNvCxnSpPr>
            <a:cxnSpLocks/>
          </p:cNvCxnSpPr>
          <p:nvPr/>
        </p:nvCxnSpPr>
        <p:spPr>
          <a:xfrm flipV="1">
            <a:off x="3790874" y="3347464"/>
            <a:ext cx="1610859" cy="6969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0DCA47-A1EB-0C49-82F9-60E9D7D90430}"/>
              </a:ext>
            </a:extLst>
          </p:cNvPr>
          <p:cNvSpPr/>
          <p:nvPr/>
        </p:nvSpPr>
        <p:spPr>
          <a:xfrm>
            <a:off x="5408083" y="4792162"/>
            <a:ext cx="2240845" cy="129586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F31DE4-B759-0849-9395-E1C259E268F2}"/>
              </a:ext>
            </a:extLst>
          </p:cNvPr>
          <p:cNvSpPr txBox="1"/>
          <p:nvPr/>
        </p:nvSpPr>
        <p:spPr bwMode="auto">
          <a:xfrm>
            <a:off x="5611284" y="4410642"/>
            <a:ext cx="20185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ef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func2(y):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F4F27-8F9B-B048-AC96-7DC9C0C81A8A}"/>
              </a:ext>
            </a:extLst>
          </p:cNvPr>
          <p:cNvSpPr txBox="1"/>
          <p:nvPr/>
        </p:nvSpPr>
        <p:spPr bwMode="auto">
          <a:xfrm>
            <a:off x="5414433" y="4969946"/>
            <a:ext cx="21002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Do something</a:t>
            </a:r>
          </a:p>
          <a:p>
            <a:pPr marL="457200" marR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Return value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16D59E-09CA-9544-BAC0-F8A12A522D5A}"/>
              </a:ext>
            </a:extLst>
          </p:cNvPr>
          <p:cNvCxnSpPr>
            <a:cxnSpLocks/>
          </p:cNvCxnSpPr>
          <p:nvPr/>
        </p:nvCxnSpPr>
        <p:spPr>
          <a:xfrm flipH="1">
            <a:off x="2551290" y="3749806"/>
            <a:ext cx="2837650" cy="3745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0701C5-00D6-124A-B1C6-E9A52BC62608}"/>
              </a:ext>
            </a:extLst>
          </p:cNvPr>
          <p:cNvCxnSpPr>
            <a:cxnSpLocks/>
          </p:cNvCxnSpPr>
          <p:nvPr/>
        </p:nvCxnSpPr>
        <p:spPr>
          <a:xfrm>
            <a:off x="3774122" y="5107562"/>
            <a:ext cx="161481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59EAC8-F803-234A-8C26-C8FB9205C61B}"/>
              </a:ext>
            </a:extLst>
          </p:cNvPr>
          <p:cNvCxnSpPr>
            <a:cxnSpLocks/>
          </p:cNvCxnSpPr>
          <p:nvPr/>
        </p:nvCxnSpPr>
        <p:spPr>
          <a:xfrm flipH="1" flipV="1">
            <a:off x="2551289" y="5309852"/>
            <a:ext cx="3296355" cy="1709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0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282E2-74A2-4D43-B181-3191B076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78" y="1481314"/>
            <a:ext cx="6794500" cy="4635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043329-E848-6C47-AB5C-53B5D7646B32}"/>
              </a:ext>
            </a:extLst>
          </p:cNvPr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Program overview example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1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Variables and assignments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5491373" y="2878981"/>
            <a:ext cx="3155485" cy="35394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91964" y="5002638"/>
            <a:ext cx="2878149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&lt;variable&gt; = &lt;expression&gt;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302" y="1913562"/>
            <a:ext cx="46958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Just as in algebra, a value can be assigned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to a variable, such as </a:t>
            </a:r>
            <a:r>
              <a:rPr lang="en-US" sz="2000" kern="0" dirty="0" err="1"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x</a:t>
            </a:r>
            <a:endParaRPr lang="en-US" sz="2000" kern="0" dirty="0"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491373" y="2878981"/>
            <a:ext cx="3155485" cy="35394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59302" y="2775336"/>
            <a:ext cx="49320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When variable </a:t>
            </a:r>
            <a:r>
              <a:rPr lang="en-US" sz="2000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appears inside an expression, it evaluates to its assigned value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491373" y="2878981"/>
            <a:ext cx="3155485" cy="35394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"&lt;pyshell#59&gt;",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name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is not defined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491373" y="2878981"/>
            <a:ext cx="3155485" cy="35394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"&lt;pyshell#59&gt;",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name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is not defined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59302" y="3637111"/>
            <a:ext cx="46958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A variable (name) does not exist until it is assigned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559302" y="4479420"/>
            <a:ext cx="469580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The assignment statement has the format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&lt;expression&gt;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is evaluated first, and the resulting value is assigned to variable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&lt;variable&gt;</a:t>
            </a:r>
            <a:endParaRPr lang="en-US" sz="200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491373" y="2878981"/>
            <a:ext cx="3155485" cy="353943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"&lt;pyshell#59&gt;",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name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is not defined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4*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16.0</a:t>
            </a:r>
          </a:p>
        </p:txBody>
      </p:sp>
    </p:spTree>
    <p:extLst>
      <p:ext uri="{BB962C8B-B14F-4D97-AF65-F5344CB8AC3E}">
        <p14:creationId xmlns:p14="http://schemas.microsoft.com/office/powerpoint/2010/main" val="5415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2" grpId="0" animBg="1"/>
      <p:bldP spid="12" grpId="1" animBg="1"/>
      <p:bldP spid="13" grpId="0"/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Naming rules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09358" y="1750494"/>
            <a:ext cx="5279157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(Variable) names can contain these</a:t>
            </a:r>
            <a:r>
              <a:rPr lang="en-US" sz="2000" dirty="0">
                <a:solidFill>
                  <a:schemeClr val="accent1"/>
                </a:solidFill>
              </a:rPr>
              <a:t> characters: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1"/>
                </a:solidFill>
              </a:rPr>
              <a:t>through </a:t>
            </a:r>
            <a:r>
              <a:rPr lang="en-US" sz="2000" dirty="0" err="1"/>
              <a:t>z</a:t>
            </a:r>
            <a:endParaRPr lang="en-US" sz="2000" dirty="0"/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294171"/>
                </a:solidFill>
              </a:rPr>
              <a:t>through </a:t>
            </a:r>
            <a:r>
              <a:rPr lang="en-US" sz="2000" dirty="0"/>
              <a:t>Z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294171"/>
                </a:solidFill>
              </a:rPr>
              <a:t>the underscore character </a:t>
            </a:r>
            <a:r>
              <a:rPr lang="en-US" sz="2000" dirty="0"/>
              <a:t>_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294171"/>
                </a:solidFill>
              </a:rPr>
              <a:t>digits </a:t>
            </a:r>
            <a:r>
              <a:rPr lang="en-US" sz="2000" dirty="0"/>
              <a:t>0 </a:t>
            </a:r>
            <a:r>
              <a:rPr lang="en-US" sz="2000" dirty="0">
                <a:solidFill>
                  <a:srgbClr val="294171"/>
                </a:solidFill>
              </a:rPr>
              <a:t>through </a:t>
            </a:r>
            <a:r>
              <a:rPr lang="en-US" sz="2000" dirty="0"/>
              <a:t>9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709358" y="3699010"/>
            <a:ext cx="42511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Names cannot start with a digit though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09358" y="4501624"/>
            <a:ext cx="48269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30188" indent="-230188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94171"/>
                </a:solidFill>
              </a:rPr>
              <a:t>For a multiple-word name, use 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either the underscore as the delimiter 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or </a:t>
            </a:r>
            <a:r>
              <a:rPr lang="en-US" sz="2000" i="1" dirty="0" err="1"/>
              <a:t>camelCase</a:t>
            </a:r>
            <a:r>
              <a:rPr lang="en-US" sz="2000" i="1" dirty="0"/>
              <a:t> </a:t>
            </a:r>
            <a:r>
              <a:rPr lang="en-US" sz="2000" dirty="0"/>
              <a:t>capitalization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709358" y="5967678"/>
            <a:ext cx="4136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94171"/>
                </a:solidFill>
              </a:rPr>
              <a:t>Short and meaningful names are ideal</a:t>
            </a:r>
            <a:endParaRPr lang="en-US" sz="2000" kern="0" dirty="0">
              <a:solidFill>
                <a:srgbClr val="294171"/>
              </a:solidFill>
              <a:latin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988515" y="2868013"/>
            <a:ext cx="3155485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 = 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001215" y="2868013"/>
            <a:ext cx="3155485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 = 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2x = 22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invalid syntax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5988515" y="2868013"/>
            <a:ext cx="3155485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 = 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2x = 22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invalid syntax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new_temp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newTemp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5988515" y="2868013"/>
            <a:ext cx="3155485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 = 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My_x2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2x = 22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invalid syntax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new_temp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newTemp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counter = 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temp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price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age = 3</a:t>
            </a:r>
          </a:p>
        </p:txBody>
      </p:sp>
    </p:spTree>
    <p:extLst>
      <p:ext uri="{BB962C8B-B14F-4D97-AF65-F5344CB8AC3E}">
        <p14:creationId xmlns:p14="http://schemas.microsoft.com/office/powerpoint/2010/main" val="15484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  <p:bldP spid="22" grpId="1" animBg="1"/>
      <p:bldP spid="23" grpId="0" animBg="1"/>
      <p:bldP spid="23" grpId="1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Python reserved keywords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09358" y="1964383"/>
            <a:ext cx="7519597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Variable names are case sensitive. For example,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</a:rPr>
              <a:t>myList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and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</a:rPr>
              <a:t>MyList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are different variable names.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The names below are reserved keywords of Python. You cannot use them other than Python instructions.</a:t>
            </a:r>
          </a:p>
        </p:txBody>
      </p:sp>
      <p:pic>
        <p:nvPicPr>
          <p:cNvPr id="4" name="Picture 3" descr="Screen Shot 2016-09-05 at 11.3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5" y="3855953"/>
            <a:ext cx="7353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Simple program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57771" y="2282634"/>
            <a:ext cx="3879115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A Python program is a sequence of Python statements</a:t>
            </a:r>
          </a:p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1"/>
              </a:solidFill>
            </a:endParaRPr>
          </a:p>
          <a:p>
            <a:pPr marL="682625" lvl="1" indent="-225425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Stored in a text file called a Python module</a:t>
            </a:r>
          </a:p>
          <a:p>
            <a:pPr marL="682625" lvl="2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endParaRPr lang="en-US" dirty="0"/>
          </a:p>
          <a:p>
            <a:pPr marL="682625" lvl="1" indent="-225425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Executed using an IDE or “from the command line”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63263" y="5340569"/>
            <a:ext cx="460197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sp>
        <p:nvSpPr>
          <p:cNvPr id="15" name="Alternate Process 14"/>
          <p:cNvSpPr/>
          <p:nvPr/>
        </p:nvSpPr>
        <p:spPr>
          <a:xfrm>
            <a:off x="4542021" y="2778019"/>
            <a:ext cx="4601979" cy="34051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</p:txBody>
      </p:sp>
      <p:cxnSp>
        <p:nvCxnSpPr>
          <p:cNvPr id="16" name="Shape 15"/>
          <p:cNvCxnSpPr>
            <a:stCxn id="25" idx="2"/>
            <a:endCxn id="15" idx="0"/>
          </p:cNvCxnSpPr>
          <p:nvPr/>
        </p:nvCxnSpPr>
        <p:spPr>
          <a:xfrm rot="5400000">
            <a:off x="6549155" y="2484159"/>
            <a:ext cx="587717" cy="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lternate Process 16"/>
          <p:cNvSpPr/>
          <p:nvPr/>
        </p:nvSpPr>
        <p:spPr>
          <a:xfrm>
            <a:off x="6089953" y="3631803"/>
            <a:ext cx="1506117" cy="34051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</p:txBody>
      </p:sp>
      <p:cxnSp>
        <p:nvCxnSpPr>
          <p:cNvPr id="18" name="Elbow Connector 17"/>
          <p:cNvCxnSpPr>
            <a:stCxn id="15" idx="2"/>
            <a:endCxn id="17" idx="0"/>
          </p:cNvCxnSpPr>
          <p:nvPr/>
        </p:nvCxnSpPr>
        <p:spPr>
          <a:xfrm rot="16200000" flipH="1">
            <a:off x="6586379" y="3375169"/>
            <a:ext cx="51326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lternate Process 18"/>
          <p:cNvSpPr/>
          <p:nvPr/>
        </p:nvSpPr>
        <p:spPr>
          <a:xfrm>
            <a:off x="6089158" y="4470342"/>
            <a:ext cx="1506117" cy="34051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cxnSp>
        <p:nvCxnSpPr>
          <p:cNvPr id="20" name="Shape 57"/>
          <p:cNvCxnSpPr>
            <a:stCxn id="17" idx="2"/>
            <a:endCxn id="19" idx="0"/>
          </p:cNvCxnSpPr>
          <p:nvPr/>
        </p:nvCxnSpPr>
        <p:spPr>
          <a:xfrm rot="5400000">
            <a:off x="6593605" y="4220935"/>
            <a:ext cx="498020" cy="7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lternate Process 24"/>
          <p:cNvSpPr/>
          <p:nvPr/>
        </p:nvSpPr>
        <p:spPr>
          <a:xfrm>
            <a:off x="4865242" y="1849783"/>
            <a:ext cx="3955543" cy="340519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</p:txBody>
      </p:sp>
      <p:cxnSp>
        <p:nvCxnSpPr>
          <p:cNvPr id="27" name="Shape 15"/>
          <p:cNvCxnSpPr>
            <a:endCxn id="25" idx="0"/>
          </p:cNvCxnSpPr>
          <p:nvPr/>
        </p:nvCxnSpPr>
        <p:spPr>
          <a:xfrm rot="16200000" flipH="1">
            <a:off x="6663290" y="1670058"/>
            <a:ext cx="359447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 bwMode="auto">
          <a:xfrm>
            <a:off x="3818661" y="6294676"/>
            <a:ext cx="10465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kern="0" noProof="0" dirty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h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ello.py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5296200" y="5340569"/>
            <a:ext cx="3524585" cy="7386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hello.py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263263" y="5340569"/>
            <a:ext cx="460197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sp>
        <p:nvSpPr>
          <p:cNvPr id="57" name="TextBox 56"/>
          <p:cNvSpPr txBox="1"/>
          <p:nvPr/>
        </p:nvSpPr>
        <p:spPr bwMode="auto">
          <a:xfrm>
            <a:off x="263263" y="5340569"/>
            <a:ext cx="460197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3263" y="5340569"/>
            <a:ext cx="460197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sp>
        <p:nvSpPr>
          <p:cNvPr id="59" name="TextBox 58"/>
          <p:cNvSpPr txBox="1"/>
          <p:nvPr/>
        </p:nvSpPr>
        <p:spPr bwMode="auto">
          <a:xfrm>
            <a:off x="263263" y="5340569"/>
            <a:ext cx="460197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line1 = 'Hello Python developer...'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line2 = 'Welcome to the world of Python!'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print(line2)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96200" y="5340569"/>
            <a:ext cx="3524585" cy="7386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hello.py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Python developer…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the world of Python!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5296200" y="5340569"/>
            <a:ext cx="3524585" cy="7386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hello.py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Python developer…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1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5" grpId="0" animBg="1"/>
      <p:bldP spid="17" grpId="0" animBg="1"/>
      <p:bldP spid="19" grpId="0" animBg="1"/>
      <p:bldP spid="25" grpId="0" animBg="1"/>
      <p:bldP spid="54" grpId="0" animBg="1"/>
      <p:bldP spid="54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166EE90-4A9D-624F-95F1-355F1E46E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4721" y="1388533"/>
            <a:ext cx="8226720" cy="4775202"/>
          </a:xfrm>
        </p:spPr>
        <p:txBody>
          <a:bodyPr>
            <a:normAutofit/>
          </a:bodyPr>
          <a:lstStyle/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sz="2800" dirty="0"/>
              <a:t>A function is a named sequence of statements that performs a computation </a:t>
            </a:r>
          </a:p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Body of the function should be indented consistently (4 spaces is typical in Python)</a:t>
            </a:r>
            <a:r>
              <a:rPr lang="ar-SA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‏</a:t>
            </a:r>
            <a:endParaRPr lang="en-GB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042" indent="0">
              <a:lnSpc>
                <a:spcPct val="87000"/>
              </a:lnSpc>
              <a:buSzPct val="45000"/>
              <a:buNone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endParaRPr lang="en-GB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042" indent="0">
              <a:lnSpc>
                <a:spcPct val="87000"/>
              </a:lnSpc>
              <a:buSzPct val="45000"/>
              <a:buNone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square(n):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("The square of 3 is ",)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(square(3))</a:t>
            </a:r>
            <a:br>
              <a:rPr lang="en-GB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b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square of 3 is  9</a:t>
            </a:r>
            <a:endParaRPr lang="en-GB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0A3187-56A7-1648-8658-038EB67C6312}"/>
              </a:ext>
            </a:extLst>
          </p:cNvPr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What is a f</a:t>
            </a: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unction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834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166EE90-4A9D-624F-95F1-355F1E46E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4721" y="1388533"/>
            <a:ext cx="8226720" cy="4775202"/>
          </a:xfrm>
        </p:spPr>
        <p:txBody>
          <a:bodyPr>
            <a:normAutofit/>
          </a:bodyPr>
          <a:lstStyle/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Define functions use “def: “</a:t>
            </a:r>
          </a:p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Body of the function should be indented consistently (4 spaces is typical in Python)</a:t>
            </a:r>
            <a:r>
              <a:rPr lang="ar-SA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‏</a:t>
            </a:r>
            <a:endParaRPr lang="en-GB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042" indent="0">
              <a:lnSpc>
                <a:spcPct val="87000"/>
              </a:lnSpc>
              <a:buSzPct val="45000"/>
              <a:buNone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endParaRPr lang="en-GB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042" indent="0">
              <a:lnSpc>
                <a:spcPct val="87000"/>
              </a:lnSpc>
              <a:buSzPct val="45000"/>
              <a:buNone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square(n):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("The square of 3 is ",)</a:t>
            </a:r>
            <a:b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(square(3))</a:t>
            </a:r>
            <a:br>
              <a:rPr lang="en-GB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b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square of 3 is  9</a:t>
            </a:r>
            <a:endParaRPr lang="en-GB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0A3187-56A7-1648-8658-038EB67C6312}"/>
              </a:ext>
            </a:extLst>
          </p:cNvPr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F</a:t>
            </a:r>
            <a:r>
              <a:rPr lang="en-US" sz="3600" b="1" kern="0" noProof="0" dirty="0" err="1">
                <a:latin typeface="Calibri" pitchFamily="34" charset="0"/>
                <a:ea typeface="+mj-ea"/>
                <a:cs typeface="+mj-cs"/>
              </a:rPr>
              <a:t>unctions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5405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G</a:t>
            </a:r>
            <a:r>
              <a:rPr kumimoji="0" lang="en-US" sz="36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oa</a:t>
            </a: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132681"/>
            <a:ext cx="7990142" cy="456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defTabSz="91440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To Learn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Basic knowledge about computer techniques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Write programs in Python from beginning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Read and analyze others program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How to study by yourself!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87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Built-in function </a:t>
            </a:r>
            <a:r>
              <a:rPr lang="en-US" sz="3600" b="1" kern="0" noProof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print()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57771" y="1645478"/>
            <a:ext cx="8023987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Function </a:t>
            </a: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>
                <a:solidFill>
                  <a:schemeClr val="accent1"/>
                </a:solidFill>
              </a:rPr>
              <a:t> prints its input argument to the IDLE window</a:t>
            </a:r>
          </a:p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/>
              </a:solidFill>
            </a:endParaRPr>
          </a:p>
          <a:p>
            <a:pPr marL="682625" lvl="1" indent="-225425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The argument can be any object: an integer, a float, a string, a list, …</a:t>
            </a:r>
          </a:p>
          <a:p>
            <a:pPr marL="1139825" lvl="2" indent="-225425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Courier New"/>
              <a:buChar char="o"/>
            </a:pPr>
            <a:r>
              <a:rPr lang="en-US" dirty="0"/>
              <a:t>Strings are printed without quotes  and “to be read by people”, rather than “to be interpreted by Python”, </a:t>
            </a:r>
          </a:p>
          <a:p>
            <a:pPr marL="682625" lvl="2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endParaRPr lang="en-US" sz="2000" dirty="0"/>
          </a:p>
          <a:p>
            <a:pPr marL="682625" lvl="1" indent="-225425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The “string representation” of the object is printed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7771" y="4295913"/>
            <a:ext cx="3524585" cy="181588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print(0)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print(0.0)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print('zero</a:t>
            </a: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print([0, 1, 'two'])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1, 'two']</a:t>
            </a:r>
          </a:p>
        </p:txBody>
      </p:sp>
    </p:spTree>
    <p:extLst>
      <p:ext uri="{BB962C8B-B14F-4D97-AF65-F5344CB8AC3E}">
        <p14:creationId xmlns:p14="http://schemas.microsoft.com/office/powerpoint/2010/main" val="162192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Built-in function </a:t>
            </a:r>
            <a:r>
              <a:rPr lang="en-US" sz="3600" b="1" kern="0" noProof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input()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30978" y="5175798"/>
            <a:ext cx="4716137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first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first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last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'Hello’ + first + '' + last + '…'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print('Welcome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world of Python!')</a:t>
            </a:r>
            <a:endParaRPr lang="en-US" sz="140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9344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'Michael'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========= RESTART =============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first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last name: Jordan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Michael Jordan...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the world of Python!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3900534" y="6345349"/>
            <a:ext cx="10465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input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9471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9344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9471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471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'Michael'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30978" y="5175798"/>
            <a:ext cx="4716137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=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first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last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'Hello’ + first + '' + last + '…'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print('Welcome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world of Python!')</a:t>
            </a:r>
            <a:endParaRPr lang="en-US" sz="140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18278" y="5175798"/>
            <a:ext cx="4716137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first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first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=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last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line1 = 'Hello’ + first + '' + last + '…'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print('Welcome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world of Python!')</a:t>
            </a:r>
            <a:endParaRPr lang="en-US" sz="140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30978" y="5175798"/>
            <a:ext cx="4716137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first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first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last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your last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line1 = 'Hello’ + first + '' + last + '…'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print(line1)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print('Welcome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the world of Python!')</a:t>
            </a:r>
            <a:endParaRPr lang="en-US" sz="140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9344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'Michael'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========= RESTART =============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first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last name: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49471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'Michael'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========= RESTART =============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first name: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947115" y="2778355"/>
            <a:ext cx="4209585" cy="224676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name =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input('Enter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your name: 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your name: Michael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30978" y="1463314"/>
            <a:ext cx="8023987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Function </a:t>
            </a: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>
                <a:solidFill>
                  <a:schemeClr val="accent1"/>
                </a:solidFill>
              </a:rPr>
              <a:t> requests and reads input from the user interactively</a:t>
            </a:r>
          </a:p>
          <a:p>
            <a:pPr marL="682625" lvl="1" indent="-225425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It’s (optional) input argument is the request message</a:t>
            </a:r>
          </a:p>
          <a:p>
            <a:pPr marL="682625" lvl="1" indent="-225425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/>
              <a:t>Typically used on the right side of an assignment statement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230978" y="2778355"/>
            <a:ext cx="4258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71600" lvl="1" indent="-1371600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When executed: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30978" y="2778355"/>
            <a:ext cx="4258158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71600" lvl="1" indent="-1371600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When executed: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input request message is printed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30978" y="2778355"/>
            <a:ext cx="4258158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71600" lvl="1" indent="-1371600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When executed: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input request message is printed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user enters the input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string </a:t>
            </a:r>
            <a:r>
              <a:rPr lang="en-US" dirty="0"/>
              <a:t>typed by the user is assigned to the variable on the left side of the assignment statement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30978" y="2778355"/>
            <a:ext cx="425815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71600" lvl="1" indent="-1371600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When executed: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input request message is printed</a:t>
            </a:r>
          </a:p>
          <a:p>
            <a:pPr marL="623888" lvl="2" indent="-227013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The user enters the input</a:t>
            </a:r>
          </a:p>
        </p:txBody>
      </p:sp>
    </p:spTree>
    <p:extLst>
      <p:ext uri="{BB962C8B-B14F-4D97-AF65-F5344CB8AC3E}">
        <p14:creationId xmlns:p14="http://schemas.microsoft.com/office/powerpoint/2010/main" val="17916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7" grpId="0" animBg="1"/>
      <p:bldP spid="9" grpId="0"/>
      <p:bldP spid="12" grpId="0" animBg="1"/>
      <p:bldP spid="12" grpId="1" animBg="1"/>
      <p:bldP spid="13" grpId="0" animBg="1"/>
      <p:bldP spid="13" grpId="1" animBg="1"/>
      <p:bldP spid="11" grpId="0" animBg="1"/>
      <p:bldP spid="11" grpId="1" animBg="1"/>
      <p:bldP spid="10" grpId="0" animBg="1"/>
      <p:bldP spid="10" grpId="1" animBg="1"/>
      <p:bldP spid="16" grpId="0" animBg="1"/>
      <p:bldP spid="16" grpId="1" animBg="1"/>
      <p:bldP spid="15" grpId="0" animBg="1"/>
      <p:bldP spid="15" grpId="1" animBg="1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3" grpId="0"/>
      <p:bldP spid="2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Exercise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09357" y="1531580"/>
            <a:ext cx="4109988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Write a program that:</a:t>
            </a:r>
            <a:br>
              <a:rPr lang="en-US" sz="2000" dirty="0">
                <a:solidFill>
                  <a:schemeClr val="accent1"/>
                </a:solidFill>
              </a:rPr>
            </a:br>
            <a:endParaRPr lang="en-US" sz="2000" dirty="0">
              <a:solidFill>
                <a:schemeClr val="accent1"/>
              </a:solidFill>
            </a:endParaRPr>
          </a:p>
          <a:p>
            <a:pPr marL="457200" indent="-225425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Requests the user’s name</a:t>
            </a:r>
          </a:p>
          <a:p>
            <a:pPr marL="457200" indent="-225425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Requests the user’s age</a:t>
            </a:r>
          </a:p>
          <a:p>
            <a:pPr marL="457200" indent="-225425" defTabSz="914400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75000"/>
              <a:buFont typeface="+mj-lt"/>
              <a:buAutoNum type="arabicPeriod"/>
            </a:pPr>
            <a:r>
              <a:rPr lang="en-US" dirty="0"/>
              <a:t>Prints a message saying whether the user is eligible to vote or not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709358" y="4953281"/>
            <a:ext cx="47713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Need a way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to execute a Python statement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if a condition is true  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4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Algebraic expressions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01215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14//3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14%3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14//3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14%3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2**3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abs(-3.2)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14//3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14%3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2**3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abs(-3.2)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min(23,41,15,24)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14//3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14%3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2**3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abs(-3.2)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min(23,41,15,24)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max(23,41,15,24)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41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001215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5988515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001215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09358" y="1706252"/>
            <a:ext cx="49844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The Python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interactive shell can be used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to evaluate algebraic expressions, just like a calculator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709358" y="2703034"/>
            <a:ext cx="46169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14//3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is the quotient when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14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is divided by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and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14%3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is the remainder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709358" y="3682891"/>
            <a:ext cx="46169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2**3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is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to the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kern="0" baseline="30000" dirty="0">
                <a:solidFill>
                  <a:schemeClr val="accent1"/>
                </a:solidFill>
                <a:latin typeface="Calibri" pitchFamily="34" charset="0"/>
              </a:rPr>
              <a:t>rd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power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709358" y="4355703"/>
            <a:ext cx="4891834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,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, and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are </a:t>
            </a:r>
            <a:r>
              <a:rPr lang="en-US" sz="2000" kern="0" dirty="0">
                <a:solidFill>
                  <a:srgbClr val="FF0000"/>
                </a:solidFill>
                <a:latin typeface="Calibri" pitchFamily="34" charset="0"/>
              </a:rPr>
              <a:t>functions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</a:endParaRP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takes a number as input and returns its absolute value</a:t>
            </a: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endParaRPr lang="en-US" kern="0" dirty="0">
              <a:solidFill>
                <a:schemeClr val="accent1"/>
              </a:solidFill>
              <a:latin typeface="Calibri" pitchFamily="34" charset="0"/>
            </a:endParaRPr>
          </a:p>
          <a:p>
            <a:pPr marL="687388" lvl="1" indent="-23018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(resp.,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) take an arbitrary number of inputs and return the “smallest” (resp., “largest”) among them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5988514" y="2025908"/>
            <a:ext cx="3155485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 + 3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7 - 5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2*(3+1)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5//2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14//3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14%3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2**3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6" grpId="0"/>
      <p:bldP spid="27" grpId="0"/>
      <p:bldP spid="28" grpId="0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Python functions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09358" y="1367596"/>
            <a:ext cx="7683225" cy="268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Python supports mathematical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functions of the kind we have used in an algebra class. Recall that the notation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	</a:t>
            </a:r>
            <a:r>
              <a:rPr lang="en-US" sz="1600" kern="0" dirty="0">
                <a:solidFill>
                  <a:schemeClr val="accent1"/>
                </a:solidFill>
                <a:latin typeface="Courier New"/>
                <a:ea typeface="+mj-ea"/>
                <a:cs typeface="Courier New"/>
              </a:rPr>
              <a:t>f(x) = x + 1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i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 used to define function 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/>
                <a:ea typeface="+mj-ea"/>
                <a:cs typeface="Courier New"/>
              </a:rPr>
              <a:t>f()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that takes an input 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/>
                <a:ea typeface="+mj-ea"/>
                <a:cs typeface="Courier New"/>
              </a:rPr>
              <a:t>x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, and return a value, which is 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/>
                <a:ea typeface="+mj-ea"/>
                <a:cs typeface="Courier New"/>
              </a:rPr>
              <a:t>x+1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in this case. For example, 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/>
                <a:ea typeface="+mj-ea"/>
                <a:cs typeface="Courier New"/>
              </a:rPr>
              <a:t>f(3)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evaluates to 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/>
                <a:ea typeface="+mj-ea"/>
                <a:cs typeface="Courier New"/>
              </a:rPr>
              <a:t>4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Python functions are similar. As shown in the previous slide,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,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, and </a:t>
            </a:r>
            <a:r>
              <a:rPr lang="en-US" sz="200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are </a:t>
            </a:r>
            <a:r>
              <a:rPr lang="en-US" sz="2000" kern="0" dirty="0">
                <a:solidFill>
                  <a:srgbClr val="FF0000"/>
                </a:solidFill>
                <a:latin typeface="Calibri" pitchFamily="34" charset="0"/>
              </a:rPr>
              <a:t>functions. 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09358" y="4308209"/>
            <a:ext cx="3238225" cy="1877437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&gt;&gt;&gt; abs(-4) 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4 </a:t>
            </a:r>
          </a:p>
          <a:p>
            <a:r>
              <a:rPr lang="en-US" sz="1600" dirty="0">
                <a:latin typeface="Courier New"/>
                <a:cs typeface="Courier New"/>
              </a:rPr>
              <a:t>&gt;&gt;&gt; abs(4) </a:t>
            </a:r>
          </a:p>
          <a:p>
            <a:r>
              <a:rPr lang="en-US" sz="1600" dirty="0">
                <a:latin typeface="Courier New"/>
                <a:cs typeface="Courier New"/>
              </a:rPr>
              <a:t>4</a:t>
            </a:r>
          </a:p>
          <a:p>
            <a:r>
              <a:rPr lang="en-US" sz="1600" dirty="0">
                <a:latin typeface="Courier New"/>
                <a:cs typeface="Courier New"/>
              </a:rPr>
              <a:t>&gt;&gt;&gt; abs(-3.2) </a:t>
            </a:r>
          </a:p>
          <a:p>
            <a:r>
              <a:rPr lang="en-US" sz="1600" dirty="0">
                <a:latin typeface="Courier New"/>
                <a:cs typeface="Courier New"/>
              </a:rPr>
              <a:t>3.2</a:t>
            </a:r>
          </a:p>
          <a:p>
            <a:r>
              <a:rPr lang="en-US" sz="2000" dirty="0"/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4946924" y="4191402"/>
            <a:ext cx="3238225" cy="2369880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&gt;&gt;&gt; min(6, -2) </a:t>
            </a:r>
          </a:p>
          <a:p>
            <a:r>
              <a:rPr lang="en-US" sz="1600" dirty="0">
                <a:latin typeface="Courier New"/>
                <a:cs typeface="Courier New"/>
              </a:rPr>
              <a:t>-2 </a:t>
            </a:r>
          </a:p>
          <a:p>
            <a:r>
              <a:rPr lang="en-US" sz="1600" dirty="0">
                <a:latin typeface="Courier New"/>
                <a:cs typeface="Courier New"/>
              </a:rPr>
              <a:t>&gt;&gt;&gt; max(6, -2) </a:t>
            </a:r>
          </a:p>
          <a:p>
            <a:r>
              <a:rPr lang="en-US" sz="1600" dirty="0">
                <a:latin typeface="Courier New"/>
                <a:cs typeface="Courier New"/>
              </a:rPr>
              <a:t>6</a:t>
            </a:r>
          </a:p>
          <a:p>
            <a:r>
              <a:rPr lang="en-US" sz="1600" dirty="0">
                <a:latin typeface="Courier New"/>
                <a:cs typeface="Courier New"/>
              </a:rPr>
              <a:t>&gt;&gt;&gt; min(2, -4, 6, -2) </a:t>
            </a:r>
          </a:p>
          <a:p>
            <a:r>
              <a:rPr lang="en-US" sz="1600" dirty="0">
                <a:latin typeface="Courier New"/>
                <a:cs typeface="Courier New"/>
              </a:rPr>
              <a:t>-4 </a:t>
            </a:r>
          </a:p>
          <a:p>
            <a:r>
              <a:rPr lang="en-US" sz="1600" dirty="0">
                <a:latin typeface="Courier New"/>
                <a:cs typeface="Courier New"/>
              </a:rPr>
              <a:t>&gt;&gt;&gt; max(12, 26.5, 3.5) </a:t>
            </a:r>
          </a:p>
          <a:p>
            <a:r>
              <a:rPr lang="en-US" sz="1600" dirty="0">
                <a:latin typeface="Courier New"/>
                <a:cs typeface="Courier New"/>
              </a:rPr>
              <a:t>26.5</a:t>
            </a:r>
          </a:p>
          <a:p>
            <a:r>
              <a:rPr lang="en-US" sz="2000" dirty="0"/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42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Type conversion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44218" y="1698671"/>
            <a:ext cx="70148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Implicit type conversion</a:t>
            </a: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chemeClr val="accent1"/>
                </a:solidFill>
              </a:rPr>
              <a:t>When evaluating an expression that contains operands of different type, operands must first be converted to the same type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Operands are converted to the type that “contains the others”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414812" y="586151"/>
            <a:ext cx="4110182" cy="1281546"/>
            <a:chOff x="4414812" y="586151"/>
            <a:chExt cx="4110182" cy="1281546"/>
          </a:xfrm>
        </p:grpSpPr>
        <p:sp>
          <p:nvSpPr>
            <p:cNvPr id="25" name="Oval 24"/>
            <p:cNvSpPr/>
            <p:nvPr/>
          </p:nvSpPr>
          <p:spPr>
            <a:xfrm>
              <a:off x="4414812" y="586151"/>
              <a:ext cx="4110182" cy="128154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567213" y="738551"/>
              <a:ext cx="3079302" cy="9601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4719615" y="890951"/>
              <a:ext cx="2052868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5911805" y="1109631"/>
              <a:ext cx="6156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j-ea"/>
                  <a:cs typeface="Courier New" panose="02070309020205020404" pitchFamily="49" charset="0"/>
                </a:rPr>
                <a:t>bool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7026425" y="1109631"/>
              <a:ext cx="5078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j-ea"/>
                  <a:cs typeface="Courier New" panose="02070309020205020404" pitchFamily="49" charset="0"/>
                </a:rPr>
                <a:t>int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7801631" y="1109631"/>
              <a:ext cx="7233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j-ea"/>
                  <a:cs typeface="Courier New" panose="02070309020205020404" pitchFamily="49" charset="0"/>
                </a:rPr>
                <a:t>float</a:t>
              </a: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6074219" y="3098804"/>
            <a:ext cx="2920180" cy="28931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2 + 3.0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True + 0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344218" y="2988617"/>
            <a:ext cx="573000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Explicit type conversion </a:t>
            </a: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C</a:t>
            </a:r>
            <a:r>
              <a:rPr kumimoji="0" lang="en-US" b="0" i="0" u="none" strike="noStrike" kern="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onstructor</a:t>
            </a:r>
            <a:r>
              <a:rPr lang="en-US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can be used to explicitly convert types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6074219" y="3098804"/>
            <a:ext cx="2920180" cy="28931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int(2.1)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int('456')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456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int('45.6')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"&lt;pyshell#59&gt;",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int('45.6')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invalid literal for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with base 10: '45.6’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6074219" y="3098804"/>
            <a:ext cx="2920180" cy="28931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float('45.6')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45.6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float(2**24)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16777216.0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float(2**1024)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"&lt;pyshell#57&gt;",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float(2**1024)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OverflowError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long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too large to convert to float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6074219" y="3098804"/>
            <a:ext cx="2920180" cy="28931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str(345)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'345'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str(34.5)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'34.5'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344218" y="3713122"/>
            <a:ext cx="55271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creates an </a:t>
            </a: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object</a:t>
            </a:r>
            <a:endParaRPr lang="en-US" sz="2000" dirty="0">
              <a:solidFill>
                <a:srgbClr val="000000"/>
              </a:solidFill>
            </a:endParaRP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from a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float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object, by removing decimal part</a:t>
            </a: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from a </a:t>
            </a: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object, if it represents an integer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344218" y="4667229"/>
            <a:ext cx="55271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creates a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object</a:t>
            </a:r>
            <a:endParaRPr lang="en-US" sz="2000" dirty="0">
              <a:solidFill>
                <a:srgbClr val="000000"/>
              </a:solidFill>
            </a:endParaRP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from an </a:t>
            </a: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int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object, if it is not too big</a:t>
            </a:r>
          </a:p>
          <a:p>
            <a:pPr marL="681038" lvl="1" indent="-223838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from a 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string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, if it represents a number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344218" y="5637961"/>
            <a:ext cx="55271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 creates a </a:t>
            </a:r>
            <a:r>
              <a:rPr lang="en-US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kern="0" dirty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object</a:t>
            </a:r>
          </a:p>
          <a:p>
            <a:pPr marL="688975" lvl="1" indent="-231775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</a:rPr>
              <a:t>the string representation of the object value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5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Python Standard Library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76216" y="2168307"/>
            <a:ext cx="80055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The core Python programming language comes with functions such as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sz="2000" dirty="0">
                <a:solidFill>
                  <a:schemeClr val="accent1"/>
                </a:solidFill>
              </a:rPr>
              <a:t> and classes such as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dirty="0">
                <a:solidFill>
                  <a:schemeClr val="accent1"/>
                </a:solidFill>
              </a:rPr>
              <a:t>.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76216" y="6003125"/>
            <a:ext cx="80055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The Python Standard Library functions and classes are organized into components called </a:t>
            </a:r>
            <a:r>
              <a:rPr lang="en-US" sz="2000" dirty="0">
                <a:solidFill>
                  <a:srgbClr val="FF0000"/>
                </a:solidFill>
              </a:rPr>
              <a:t>modules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76216" y="3171701"/>
            <a:ext cx="8229511" cy="264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Many more functions and classes are defined in the Python Standard Library to support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Network programming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Web application programming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Graphical user interface (GUI) development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Database programming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Mathematical functions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Pseudorandom number generators</a:t>
            </a:r>
          </a:p>
          <a:p>
            <a:pPr marL="684213" lvl="1" indent="-227013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/>
              <a:buChar char="•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Media processing,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2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600" b="1" kern="0" noProof="0" dirty="0">
              <a:latin typeface="Calibri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Standard Library module </a:t>
            </a:r>
            <a:r>
              <a:rPr lang="en-US" sz="3600" b="1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math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 flipH="1">
            <a:off x="293087" y="1832127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The core Python language does not have a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square root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function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025876" y="2456796"/>
            <a:ext cx="4130824" cy="44012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math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93087" y="2456796"/>
            <a:ext cx="47327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square root function </a:t>
            </a:r>
            <a:r>
              <a:rPr lang="en-US" kern="0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sqrt</a:t>
            </a:r>
            <a:r>
              <a:rPr lang="en-US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is defined in the Standard Library module </a:t>
            </a:r>
            <a:r>
              <a:rPr lang="en-US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math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93087" y="3376079"/>
            <a:ext cx="47327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1"/>
                </a:solidFill>
              </a:rPr>
              <a:t>A module must be explicitly imported into the execution environment: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93087" y="4804723"/>
            <a:ext cx="47327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prefix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math.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must be present when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using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unction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sqrt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()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50250" y="4255379"/>
            <a:ext cx="180075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&lt;module&gt;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087" y="5666602"/>
            <a:ext cx="473278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94171"/>
                </a:solidFill>
              </a:rPr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sz="2000" dirty="0">
                <a:solidFill>
                  <a:srgbClr val="294171"/>
                </a:solidFill>
              </a:rPr>
              <a:t> module is a library of mathematical functions and constants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9417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025876" y="2456796"/>
            <a:ext cx="4130824" cy="44012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math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math.sqrt(4)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"&lt;pyshell#10&gt;",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name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is not defined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013176" y="2456796"/>
            <a:ext cx="4130824" cy="44012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math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math.sqrt(4)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"&lt;pyshell#10&gt;", line 1, in &lt;module&gt;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sqrt(4)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name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 is not defined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help(math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Help on module math: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math.cos(0)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math.log(8)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2.0794415416798357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math.log(8, 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3.141592653589793</a:t>
            </a:r>
          </a:p>
        </p:txBody>
      </p:sp>
    </p:spTree>
    <p:extLst>
      <p:ext uri="{BB962C8B-B14F-4D97-AF65-F5344CB8AC3E}">
        <p14:creationId xmlns:p14="http://schemas.microsoft.com/office/powerpoint/2010/main" val="25141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/>
      <p:bldP spid="10" grpId="0"/>
      <p:bldP spid="11" grpId="0" animBg="1"/>
      <p:bldP spid="12" grpId="0"/>
      <p:bldP spid="13" grpId="0" animBg="1"/>
      <p:bldP spid="13" grpId="1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Math functions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09358" y="1367596"/>
            <a:ext cx="7683225" cy="268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+mj-lt"/>
                <a:ea typeface="+mj-ea"/>
                <a:cs typeface="Consolas" panose="020B0609020204030204" pitchFamily="49" charset="0"/>
              </a:rPr>
              <a:t>Math documentation [</a:t>
            </a:r>
            <a:r>
              <a:rPr lang="en-US" sz="2000" kern="0" dirty="0">
                <a:solidFill>
                  <a:schemeClr val="accent1"/>
                </a:solidFill>
                <a:latin typeface="+mj-lt"/>
                <a:ea typeface="+mj-ea"/>
                <a:cs typeface="Consolas" panose="020B0609020204030204" pitchFamily="49" charset="0"/>
                <a:hlinkClick r:id="rId2"/>
              </a:rPr>
              <a:t>here</a:t>
            </a:r>
            <a:r>
              <a:rPr lang="en-US" sz="2000" kern="0" dirty="0">
                <a:solidFill>
                  <a:schemeClr val="accent1"/>
                </a:solidFill>
                <a:latin typeface="+mj-lt"/>
                <a:ea typeface="+mj-ea"/>
                <a:cs typeface="Consolas" panose="020B0609020204030204" pitchFamily="49" charset="0"/>
              </a:rPr>
              <a:t>]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kern="0" dirty="0">
              <a:solidFill>
                <a:schemeClr val="accent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kern="0" dirty="0">
              <a:solidFill>
                <a:schemeClr val="accent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ath.pi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math.e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math.log10(1000)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math.log2 (8)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sz="2000" kern="0" dirty="0" err="1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math.sin</a:t>
            </a: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(radians)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sz="2000" kern="0" dirty="0" err="1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math.cos</a:t>
            </a: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(radians)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kern="0" dirty="0">
              <a:solidFill>
                <a:schemeClr val="accent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8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66590" y="0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Exercise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993312" y="2938174"/>
            <a:ext cx="4016358" cy="267765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math.sqrt(3**2+4**2)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(math.sqrt(3**2+4**2) == 5)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*10**2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314.1592653589793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(2*5**2 &lt; 7**2)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982" y="1660901"/>
            <a:ext cx="433822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</a:rPr>
              <a:t>Write a Python expression that assigns to variable </a:t>
            </a:r>
            <a:r>
              <a:rPr lang="en-US" sz="2000" dirty="0" err="1">
                <a:solidFill>
                  <a:schemeClr val="accent1"/>
                </a:solidFill>
              </a:rPr>
              <a:t>c</a:t>
            </a:r>
            <a:endParaRPr lang="en-US" sz="2000" dirty="0">
              <a:solidFill>
                <a:schemeClr val="accent1"/>
              </a:solidFill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lphaLcParenR"/>
            </a:pPr>
            <a:endParaRPr lang="en-US" sz="2000" dirty="0">
              <a:solidFill>
                <a:schemeClr val="accent1"/>
              </a:solidFill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dirty="0"/>
              <a:t>The length of the hypotenuse in a right triangle whose other two sides have lengths 3 and 4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dirty="0"/>
              <a:t>The value of the Boolean expression that evaluates whether the length of the above hypotenuse is 5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dirty="0"/>
              <a:t>The area of a disk of radius 10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dirty="0"/>
              <a:t>The value of the Boolean expression that checks whether a point with coordinates (5, 5) is inside a circle with center (0,0) and radius 7.</a:t>
            </a:r>
          </a:p>
        </p:txBody>
      </p:sp>
    </p:spTree>
    <p:extLst>
      <p:ext uri="{BB962C8B-B14F-4D97-AF65-F5344CB8AC3E}">
        <p14:creationId xmlns:p14="http://schemas.microsoft.com/office/powerpoint/2010/main" val="12362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Reference Materials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132681"/>
            <a:ext cx="7990142" cy="456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Textbook: 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Think Python 2 [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  <a:hlinkClick r:id="rId2"/>
              </a:rPr>
              <a:t>Download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]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Reference books: 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Learn Python 3 the Hardware Way (Application) [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  <a:hlinkClick r:id="rId3"/>
              </a:rPr>
              <a:t>Download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]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Data Structures and Algorithms in Python [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  <a:hlinkClick r:id="rId4"/>
              </a:rPr>
              <a:t>Download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]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Online documentation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Slides and sample code download: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Github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QuickLink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[</a:t>
            </a:r>
            <a:r>
              <a:rPr lang="en-US" dirty="0">
                <a:hlinkClick r:id="rId5"/>
              </a:rPr>
              <a:t>https://goo.gl/bsh31Y</a:t>
            </a:r>
            <a:r>
              <a:rPr lang="en-US" dirty="0"/>
              <a:t>]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Or go to 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  <a:hlinkClick r:id="rId6"/>
              </a:rPr>
              <a:t>github.com/MengHuanLee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, find repository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SJSU_MSDA_Python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530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166EE90-4A9D-624F-95F1-355F1E46E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4721" y="1388533"/>
            <a:ext cx="8226720" cy="4775202"/>
          </a:xfrm>
        </p:spPr>
        <p:txBody>
          <a:bodyPr>
            <a:normAutofit/>
          </a:bodyPr>
          <a:lstStyle/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sz="2800" dirty="0"/>
              <a:t>Think before type</a:t>
            </a:r>
          </a:p>
          <a:p>
            <a:pPr marL="837992" lvl="1" indent="-342900">
              <a:lnSpc>
                <a:spcPct val="87000"/>
              </a:lnSpc>
              <a:buSzPct val="45000"/>
              <a:buFont typeface="Wingdings" pitchFamily="2" charset="2"/>
              <a:buChar char="Ø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are the requirement? Functions to implement?</a:t>
            </a:r>
          </a:p>
          <a:p>
            <a:pPr marL="837992" lvl="1" indent="-342900">
              <a:lnSpc>
                <a:spcPct val="87000"/>
              </a:lnSpc>
              <a:buSzPct val="45000"/>
              <a:buFont typeface="Wingdings" pitchFamily="2" charset="2"/>
              <a:buChar char="Ø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Steps? Procedure? Sketch diagram</a:t>
            </a:r>
            <a:endParaRPr lang="en-GB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sz="2800" dirty="0"/>
              <a:t>Write program</a:t>
            </a:r>
          </a:p>
          <a:p>
            <a:pPr marL="364326" indent="-269284">
              <a:lnSpc>
                <a:spcPct val="87000"/>
              </a:lnSpc>
              <a:buSzPct val="45000"/>
              <a:buFont typeface="Wingdings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US" sz="2800" dirty="0"/>
              <a:t>Test and debug</a:t>
            </a:r>
          </a:p>
          <a:p>
            <a:pPr marL="95042" indent="0">
              <a:lnSpc>
                <a:spcPct val="87000"/>
              </a:lnSpc>
              <a:buSzPct val="45000"/>
              <a:buNone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endParaRPr lang="en-GB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0A3187-56A7-1648-8658-038EB67C6312}"/>
              </a:ext>
            </a:extLst>
          </p:cNvPr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Write a calculator program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851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What is a Program?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132681"/>
            <a:ext cx="7990142" cy="456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 program is a sequence of instructions that specifies how to perform a computation.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input: Get data from the keyboard, a file, the network, or some other device. 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output: Display data on the screen, save it in a file, send it over the network, etc. 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math: Perform basic mathematical operations like addition and multiplication. 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conditional execution: Check for certain conditions and run the appropriate code.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repetition: Perform some action repeatedly, usually with some variation</a:t>
            </a: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072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Python integrated development environment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344341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An IDE (integrated development environment) is a set of tools necessary for developing applications using a specific programming language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Python has many IDE’s and we will use the standard Python development kit that includes IDLE: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	http://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python.org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/download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5" name="Picture 4" descr="Screen Shot 2016-08-11 at 4.0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873" y="3566581"/>
            <a:ext cx="5040410" cy="3195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76573" y="3691301"/>
            <a:ext cx="2664928" cy="29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On Windows, when you install, select the option: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ü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Add Python to PATH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388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709358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IDLE – Python shell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1344341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following is IDLE Python interactive shell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User can enter python instructions to the Python shell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Type the following instruction: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	print(‘Hello World!’)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4" name="Picture 3" descr="Screen Shot 2016-08-11 at 4.22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3" y="2827030"/>
            <a:ext cx="5985933" cy="3760008"/>
          </a:xfrm>
          <a:prstGeom prst="rect">
            <a:avLst/>
          </a:prstGeom>
        </p:spPr>
      </p:pic>
      <p:pic>
        <p:nvPicPr>
          <p:cNvPr id="6" name="Picture 5" descr="Screen Shot 2016-08-11 at 4.2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33" y="2846888"/>
            <a:ext cx="5924398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13033" y="0"/>
            <a:ext cx="8730967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IDLE – Running saved Python programs (1/3)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49534" y="952771"/>
            <a:ext cx="7990142" cy="234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You can run saved files that contain Python programs in IDLE: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Select “File” from the IDLE menu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Then select “Open” from the pull-down menu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Find the Python file that you would like to modify or execute and click “Open”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5" name="Picture 4" descr="Screen Shot 2016-08-17 at 4.0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04" y="2690284"/>
            <a:ext cx="5587596" cy="37867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338951" y="2580797"/>
            <a:ext cx="3100633" cy="400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Alternatively, if you want to create a new Python program, select “New File”; Remember to save the file after you are done editing.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460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91942" y="-179911"/>
            <a:ext cx="8652057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IDLE – Running saved Python programs (2/3)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952770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For example, the file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hello.py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contains a few lines of Python code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7" name="Picture 6" descr="Screen Shot 2016-08-17 at 3.5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" y="1470026"/>
            <a:ext cx="4186165" cy="2880550"/>
          </a:xfrm>
          <a:prstGeom prst="rect">
            <a:avLst/>
          </a:prstGeom>
        </p:spPr>
      </p:pic>
      <p:pic>
        <p:nvPicPr>
          <p:cNvPr id="10" name="Picture 9" descr="Screen Shot 2016-08-17 at 4.0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83" y="4428893"/>
            <a:ext cx="7061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328076" y="-74081"/>
            <a:ext cx="92392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noProof="0" dirty="0">
                <a:latin typeface="Calibri" pitchFamily="34" charset="0"/>
                <a:ea typeface="+mj-ea"/>
                <a:cs typeface="+mj-cs"/>
              </a:rPr>
              <a:t>IDLE – Running saved Python programs (3/3)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4109" y="952770"/>
            <a:ext cx="7990142" cy="516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program in the file, e.g., </a:t>
            </a:r>
            <a:r>
              <a:rPr lang="en-US" sz="2000" kern="0" dirty="0" err="1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hello.py</a:t>
            </a: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, can be executed by selecting the “Run” option from the IDLE menu, then “Run Module F5” from the pull-down menu. The result is then shown in the IDLE Python shell window as show below.</a:t>
            </a:r>
          </a:p>
          <a:p>
            <a:pPr marL="914400" lvl="1" indent="-4572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4" name="Picture 3" descr="Screen Shot 2016-08-17 at 4.1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09" y="3822700"/>
            <a:ext cx="7302500" cy="3035300"/>
          </a:xfrm>
          <a:prstGeom prst="rect">
            <a:avLst/>
          </a:prstGeom>
        </p:spPr>
      </p:pic>
      <p:pic>
        <p:nvPicPr>
          <p:cNvPr id="6" name="Picture 5" descr="Screen Shot 2016-08-17 at 4.16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4" y="2455344"/>
            <a:ext cx="7289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9362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kern="0" cap="none" spc="0" normalizeH="0" baseline="0" noProof="0" dirty="0" smtClean="0">
            <a:ln>
              <a:noFill/>
            </a:ln>
            <a:solidFill>
              <a:schemeClr val="accent1"/>
            </a:solidFill>
            <a:effectLst/>
            <a:uLnTx/>
            <a:uFillTx/>
            <a:latin typeface="Calibri" pitchFamily="34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Title.thmx</Template>
  <TotalTime>44989</TotalTime>
  <Words>3071</Words>
  <Application>Microsoft Macintosh PowerPoint</Application>
  <PresentationFormat>On-screen Show (4:3)</PresentationFormat>
  <Paragraphs>844</Paragraphs>
  <Slides>30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DejaVu Sans</vt:lpstr>
      <vt:lpstr>Times New Roman</vt:lpstr>
      <vt:lpstr>Wingdings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DePaul University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Ljubomir Perkovic</dc:creator>
  <cp:lastModifiedBy>Meng-Huan Lee</cp:lastModifiedBy>
  <cp:revision>279</cp:revision>
  <dcterms:created xsi:type="dcterms:W3CDTF">2012-09-10T14:57:45Z</dcterms:created>
  <dcterms:modified xsi:type="dcterms:W3CDTF">2018-09-22T19:24:24Z</dcterms:modified>
</cp:coreProperties>
</file>